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Montserrat Bold" charset="1" panose="00000800000000000000"/>
      <p:regular r:id="rId19"/>
    </p:embeddedFont>
    <p:embeddedFont>
      <p:font typeface="Montserrat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5553087" y="5678116"/>
            <a:ext cx="7181826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580803" y="652511"/>
            <a:ext cx="1596383" cy="2275695"/>
          </a:xfrm>
          <a:custGeom>
            <a:avLst/>
            <a:gdLst/>
            <a:ahLst/>
            <a:cxnLst/>
            <a:rect r="r" b="b" t="t" l="l"/>
            <a:pathLst>
              <a:path h="2275695" w="1596383">
                <a:moveTo>
                  <a:pt x="0" y="0"/>
                </a:moveTo>
                <a:lnTo>
                  <a:pt x="1596383" y="0"/>
                </a:lnTo>
                <a:lnTo>
                  <a:pt x="1596383" y="2275695"/>
                </a:lnTo>
                <a:lnTo>
                  <a:pt x="0" y="227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53972" y="3856520"/>
            <a:ext cx="10980057" cy="1642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b="true" sz="96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ACADEMIC REPS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21058" y="1028700"/>
            <a:ext cx="3218421" cy="1980610"/>
          </a:xfrm>
          <a:custGeom>
            <a:avLst/>
            <a:gdLst/>
            <a:ahLst/>
            <a:cxnLst/>
            <a:rect r="r" b="b" t="t" l="l"/>
            <a:pathLst>
              <a:path h="1980610" w="3218421">
                <a:moveTo>
                  <a:pt x="0" y="0"/>
                </a:moveTo>
                <a:lnTo>
                  <a:pt x="3218420" y="0"/>
                </a:lnTo>
                <a:lnTo>
                  <a:pt x="3218420" y="1980610"/>
                </a:lnTo>
                <a:lnTo>
                  <a:pt x="0" y="1980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65" r="0" b="-416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21058" y="3111697"/>
            <a:ext cx="3218421" cy="1980610"/>
          </a:xfrm>
          <a:custGeom>
            <a:avLst/>
            <a:gdLst/>
            <a:ahLst/>
            <a:cxnLst/>
            <a:rect r="r" b="b" t="t" l="l"/>
            <a:pathLst>
              <a:path h="1980610" w="3218421">
                <a:moveTo>
                  <a:pt x="0" y="0"/>
                </a:moveTo>
                <a:lnTo>
                  <a:pt x="3218420" y="0"/>
                </a:lnTo>
                <a:lnTo>
                  <a:pt x="3218420" y="1980609"/>
                </a:lnTo>
                <a:lnTo>
                  <a:pt x="0" y="1980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214" r="0" b="-421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21058" y="5194694"/>
            <a:ext cx="3218421" cy="1980610"/>
          </a:xfrm>
          <a:custGeom>
            <a:avLst/>
            <a:gdLst/>
            <a:ahLst/>
            <a:cxnLst/>
            <a:rect r="r" b="b" t="t" l="l"/>
            <a:pathLst>
              <a:path h="1980610" w="3218421">
                <a:moveTo>
                  <a:pt x="0" y="0"/>
                </a:moveTo>
                <a:lnTo>
                  <a:pt x="3218420" y="0"/>
                </a:lnTo>
                <a:lnTo>
                  <a:pt x="3218420" y="1980609"/>
                </a:lnTo>
                <a:lnTo>
                  <a:pt x="0" y="1980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182" r="0" b="-418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21058" y="7277690"/>
            <a:ext cx="3218421" cy="1980610"/>
          </a:xfrm>
          <a:custGeom>
            <a:avLst/>
            <a:gdLst/>
            <a:ahLst/>
            <a:cxnLst/>
            <a:rect r="r" b="b" t="t" l="l"/>
            <a:pathLst>
              <a:path h="1980610" w="3218421">
                <a:moveTo>
                  <a:pt x="0" y="0"/>
                </a:moveTo>
                <a:lnTo>
                  <a:pt x="3218420" y="0"/>
                </a:lnTo>
                <a:lnTo>
                  <a:pt x="3218420" y="1980610"/>
                </a:lnTo>
                <a:lnTo>
                  <a:pt x="0" y="19806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182" r="0" b="-4182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11608435" y="1226397"/>
            <a:ext cx="1418771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0">
            <a:off x="11608435" y="3338335"/>
            <a:ext cx="1418771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0">
            <a:off x="11608435" y="5386866"/>
            <a:ext cx="1418771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0">
            <a:off x="11608435" y="7498360"/>
            <a:ext cx="1418771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1897071" y="2923585"/>
            <a:ext cx="5224188" cy="165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WHAT DOES A REP DO?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08435" y="1523650"/>
            <a:ext cx="3725076" cy="379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20"/>
              </a:lnSpc>
              <a:spcBef>
                <a:spcPct val="0"/>
              </a:spcBef>
            </a:pPr>
            <a:r>
              <a:rPr lang="en-US" b="true" sz="24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Listen to Students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08435" y="5695168"/>
            <a:ext cx="4231732" cy="379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20"/>
              </a:lnSpc>
              <a:spcBef>
                <a:spcPct val="0"/>
              </a:spcBef>
            </a:pPr>
            <a:r>
              <a:rPr lang="en-US" b="true" sz="24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Work with the SU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608435" y="3577706"/>
            <a:ext cx="4231732" cy="379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20"/>
              </a:lnSpc>
              <a:spcBef>
                <a:spcPct val="0"/>
              </a:spcBef>
            </a:pPr>
            <a:r>
              <a:rPr lang="en-US" b="true" sz="24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Share with Staff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608435" y="7749668"/>
            <a:ext cx="4231732" cy="379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20"/>
              </a:lnSpc>
              <a:spcBef>
                <a:spcPct val="0"/>
              </a:spcBef>
            </a:pPr>
            <a:r>
              <a:rPr lang="en-US" b="true" sz="24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Close the Loop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1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57775" y="6086899"/>
            <a:ext cx="4905375" cy="3171401"/>
          </a:xfrm>
          <a:custGeom>
            <a:avLst/>
            <a:gdLst/>
            <a:ahLst/>
            <a:cxnLst/>
            <a:rect r="r" b="b" t="t" l="l"/>
            <a:pathLst>
              <a:path h="3171401" w="4905375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58" r="0" b="-15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106025" y="6086899"/>
            <a:ext cx="4905375" cy="3171401"/>
          </a:xfrm>
          <a:custGeom>
            <a:avLst/>
            <a:gdLst/>
            <a:ahLst/>
            <a:cxnLst/>
            <a:rect r="r" b="b" t="t" l="l"/>
            <a:pathLst>
              <a:path h="3171401" w="4905375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58" r="0" b="-155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173325" y="6086899"/>
            <a:ext cx="4905375" cy="3171401"/>
          </a:xfrm>
          <a:custGeom>
            <a:avLst/>
            <a:gdLst/>
            <a:ahLst/>
            <a:cxnLst/>
            <a:rect r="r" b="b" t="t" l="l"/>
            <a:pathLst>
              <a:path h="3171401" w="4905375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58" r="0" b="-155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086899"/>
            <a:ext cx="4905375" cy="3171401"/>
          </a:xfrm>
          <a:custGeom>
            <a:avLst/>
            <a:gdLst/>
            <a:ahLst/>
            <a:cxnLst/>
            <a:rect r="r" b="b" t="t" l="l"/>
            <a:pathLst>
              <a:path h="3171401" w="4905375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74" r="0" b="-157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21265" y="3343275"/>
            <a:ext cx="3840158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Your Programme Lead will confirm your role by completing a form and sending it to the SU.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638633" y="3343275"/>
            <a:ext cx="3840158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Students’ Union will contact you directly for confirmation.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459867" y="3343275"/>
            <a:ext cx="2615800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You’ll be signed up for Rep Training with the SU.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04788" y="3289175"/>
            <a:ext cx="3803641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Speak to your Programme Director and let them know you’d like to be a Rep.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942975"/>
            <a:ext cx="5224188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TIMELINE </a:t>
            </a:r>
          </a:p>
        </p:txBody>
      </p:sp>
      <p:sp>
        <p:nvSpPr>
          <p:cNvPr name="AutoShape 11" id="11"/>
          <p:cNvSpPr/>
          <p:nvPr/>
        </p:nvSpPr>
        <p:spPr>
          <a:xfrm rot="0">
            <a:off x="0" y="5672098"/>
            <a:ext cx="4905369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0">
            <a:off x="5057775" y="5672098"/>
            <a:ext cx="4905375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rot="0">
            <a:off x="10106025" y="5672098"/>
            <a:ext cx="4905375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0">
            <a:off x="15173325" y="5672098"/>
            <a:ext cx="3114675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5857782" y="5236349"/>
            <a:ext cx="3803641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13th October 2025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31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21259" y="1028700"/>
            <a:ext cx="10138041" cy="4114800"/>
          </a:xfrm>
          <a:custGeom>
            <a:avLst/>
            <a:gdLst/>
            <a:ahLst/>
            <a:cxnLst/>
            <a:rect r="r" b="b" t="t" l="l"/>
            <a:pathLst>
              <a:path h="4114800" w="10138041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4253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21259" y="5143500"/>
            <a:ext cx="10138041" cy="4114800"/>
          </a:xfrm>
          <a:custGeom>
            <a:avLst/>
            <a:gdLst/>
            <a:ahLst/>
            <a:cxnLst/>
            <a:rect r="r" b="b" t="t" l="l"/>
            <a:pathLst>
              <a:path h="4114800" w="10138041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2126" r="0" b="-3212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2835" y="1262016"/>
            <a:ext cx="4446866" cy="2506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PUT YOURSELF FORWARD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82835" y="3885520"/>
            <a:ext cx="5008093" cy="5977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Ready to Make a Difference?</a:t>
            </a:r>
          </a:p>
          <a:p>
            <a:pPr algn="l">
              <a:lnSpc>
                <a:spcPts val="3150"/>
              </a:lnSpc>
            </a:pP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Become an Academic Rep and: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✔ Influence positive change on your course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✔ Develop skills that boost your CV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✔ Build confidence and leadership experience</a:t>
            </a:r>
          </a:p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✔ Connect with staff and fellow students</a:t>
            </a:r>
          </a:p>
          <a:p>
            <a:pPr algn="l">
              <a:lnSpc>
                <a:spcPts val="3150"/>
              </a:lnSpc>
            </a:pPr>
          </a:p>
          <a:p>
            <a:pPr algn="l">
              <a:lnSpc>
                <a:spcPts val="3150"/>
              </a:lnSpc>
            </a:pPr>
            <a:r>
              <a:rPr lang="en-US" sz="21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Speak to your programme lead today about becoming an Academic rep</a:t>
            </a:r>
          </a:p>
          <a:p>
            <a:pPr algn="l">
              <a:lnSpc>
                <a:spcPts val="315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06515" y="3922745"/>
            <a:ext cx="10074970" cy="1642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b="true" sz="96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8434614" y="5708403"/>
            <a:ext cx="1418771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429818" y="-623959"/>
            <a:ext cx="11534965" cy="11534919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897071" y="5143500"/>
            <a:ext cx="702627" cy="548049"/>
          </a:xfrm>
          <a:custGeom>
            <a:avLst/>
            <a:gdLst/>
            <a:ahLst/>
            <a:cxnLst/>
            <a:rect r="r" b="b" t="t" l="l"/>
            <a:pathLst>
              <a:path h="548049" w="702627">
                <a:moveTo>
                  <a:pt x="0" y="0"/>
                </a:moveTo>
                <a:lnTo>
                  <a:pt x="702627" y="0"/>
                </a:lnTo>
                <a:lnTo>
                  <a:pt x="702627" y="548049"/>
                </a:lnTo>
                <a:lnTo>
                  <a:pt x="0" y="548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97071" y="1681971"/>
            <a:ext cx="7227822" cy="2506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true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WELCOME FROM </a:t>
            </a:r>
          </a:p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BIRKBECK STUDENTS’ UNION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97071" y="5825226"/>
            <a:ext cx="7246929" cy="388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b="true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“Birkbeck SU is the place where students c</a:t>
            </a:r>
            <a:r>
              <a:rPr lang="en-US" sz="3200" b="true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ome together, it’s supportive, welcoming, and always working to make our experience better.”</a:t>
            </a:r>
          </a:p>
          <a:p>
            <a:pPr algn="l">
              <a:lnSpc>
                <a:spcPts val="3840"/>
              </a:lnSpc>
            </a:pPr>
          </a:p>
          <a:p>
            <a:pPr algn="l">
              <a:lnSpc>
                <a:spcPts val="3840"/>
              </a:lnSpc>
            </a:pPr>
            <a:r>
              <a:rPr lang="en-US" sz="3200" b="true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— Birkbeck Student</a:t>
            </a:r>
          </a:p>
          <a:p>
            <a:pPr algn="l">
              <a:lnSpc>
                <a:spcPts val="384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53400" y="1322099"/>
            <a:ext cx="9105900" cy="3804773"/>
          </a:xfrm>
          <a:custGeom>
            <a:avLst/>
            <a:gdLst/>
            <a:ahLst/>
            <a:cxnLst/>
            <a:rect r="r" b="b" t="t" l="l"/>
            <a:pathLst>
              <a:path h="3804773" w="9105900">
                <a:moveTo>
                  <a:pt x="0" y="0"/>
                </a:moveTo>
                <a:lnTo>
                  <a:pt x="9105900" y="0"/>
                </a:lnTo>
                <a:lnTo>
                  <a:pt x="9105900" y="3804773"/>
                </a:lnTo>
                <a:lnTo>
                  <a:pt x="0" y="3804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379" r="0" b="-383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53400" y="5227894"/>
            <a:ext cx="5691058" cy="3737007"/>
          </a:xfrm>
          <a:custGeom>
            <a:avLst/>
            <a:gdLst/>
            <a:ahLst/>
            <a:cxnLst/>
            <a:rect r="r" b="b" t="t" l="l"/>
            <a:pathLst>
              <a:path h="3737007" w="5691058">
                <a:moveTo>
                  <a:pt x="0" y="0"/>
                </a:moveTo>
                <a:lnTo>
                  <a:pt x="5691058" y="0"/>
                </a:lnTo>
                <a:lnTo>
                  <a:pt x="5691058" y="3737007"/>
                </a:lnTo>
                <a:lnTo>
                  <a:pt x="0" y="3737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644" r="0" b="-664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68542" y="5227894"/>
            <a:ext cx="3290758" cy="3737007"/>
          </a:xfrm>
          <a:custGeom>
            <a:avLst/>
            <a:gdLst/>
            <a:ahLst/>
            <a:cxnLst/>
            <a:rect r="r" b="b" t="t" l="l"/>
            <a:pathLst>
              <a:path h="3737007" w="3290758">
                <a:moveTo>
                  <a:pt x="0" y="0"/>
                </a:moveTo>
                <a:lnTo>
                  <a:pt x="3290758" y="0"/>
                </a:lnTo>
                <a:lnTo>
                  <a:pt x="3290758" y="3737007"/>
                </a:lnTo>
                <a:lnTo>
                  <a:pt x="0" y="3737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98" t="0" r="-25798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942975"/>
            <a:ext cx="4753241" cy="165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EC01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ACADEMIC REPS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309920"/>
            <a:ext cx="6662238" cy="5467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15"/>
              </a:lnSpc>
            </a:pPr>
            <a:r>
              <a:rPr lang="en-US" sz="3210">
                <a:solidFill>
                  <a:srgbClr val="003159"/>
                </a:solidFill>
                <a:latin typeface="Montserrat"/>
                <a:ea typeface="Montserrat"/>
                <a:cs typeface="Montserrat"/>
                <a:sym typeface="Montserrat"/>
              </a:rPr>
              <a:t>Academic Reps are students just like you who put themselves forward to represent their classmates. They volunteer their time to share student feedback, making sure your voices are heard.</a:t>
            </a:r>
          </a:p>
          <a:p>
            <a:pPr algn="l">
              <a:lnSpc>
                <a:spcPts val="4815"/>
              </a:lnSpc>
            </a:pPr>
          </a:p>
          <a:p>
            <a:pPr algn="l">
              <a:lnSpc>
                <a:spcPts val="4815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16230600" cy="3804773"/>
          </a:xfrm>
          <a:custGeom>
            <a:avLst/>
            <a:gdLst/>
            <a:ahLst/>
            <a:cxnLst/>
            <a:rect r="r" b="b" t="t" l="l"/>
            <a:pathLst>
              <a:path h="3804773" w="16230600">
                <a:moveTo>
                  <a:pt x="0" y="0"/>
                </a:moveTo>
                <a:lnTo>
                  <a:pt x="16230600" y="0"/>
                </a:lnTo>
                <a:lnTo>
                  <a:pt x="16230600" y="3804773"/>
                </a:lnTo>
                <a:lnTo>
                  <a:pt x="0" y="3804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449" r="0" b="-41449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1653856" y="6235755"/>
            <a:ext cx="1418771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653856" y="6140505"/>
            <a:ext cx="15245191" cy="238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0"/>
              </a:lnSpc>
            </a:pPr>
            <a:r>
              <a:rPr lang="en-US" sz="3166">
                <a:solidFill>
                  <a:srgbClr val="003159"/>
                </a:solidFill>
                <a:latin typeface="Montserrat"/>
                <a:ea typeface="Montserrat"/>
                <a:cs typeface="Montserrat"/>
                <a:sym typeface="Montserrat"/>
              </a:rPr>
              <a:t>Academic Reps are a vital link between students and staff, helping to shape courses and improve the overall academic experience for everyone.</a:t>
            </a:r>
          </a:p>
          <a:p>
            <a:pPr algn="l">
              <a:lnSpc>
                <a:spcPts val="4750"/>
              </a:lnSpc>
            </a:pPr>
          </a:p>
          <a:p>
            <a:pPr algn="l">
              <a:lnSpc>
                <a:spcPts val="4750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353925" y="5143500"/>
            <a:ext cx="4905375" cy="3171401"/>
          </a:xfrm>
          <a:custGeom>
            <a:avLst/>
            <a:gdLst/>
            <a:ahLst/>
            <a:cxnLst/>
            <a:rect r="r" b="b" t="t" l="l"/>
            <a:pathLst>
              <a:path h="3171401" w="4905375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58" r="0" b="-155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53925" y="1611624"/>
            <a:ext cx="4905375" cy="3171401"/>
          </a:xfrm>
          <a:custGeom>
            <a:avLst/>
            <a:gdLst/>
            <a:ahLst/>
            <a:cxnLst/>
            <a:rect r="r" b="b" t="t" l="l"/>
            <a:pathLst>
              <a:path h="3171401" w="4905375">
                <a:moveTo>
                  <a:pt x="0" y="0"/>
                </a:moveTo>
                <a:lnTo>
                  <a:pt x="4905375" y="0"/>
                </a:lnTo>
                <a:lnTo>
                  <a:pt x="4905375" y="3171401"/>
                </a:lnTo>
                <a:lnTo>
                  <a:pt x="0" y="3171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58" r="0" b="-155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25924"/>
            <a:ext cx="1028700" cy="10261076"/>
          </a:xfrm>
          <a:custGeom>
            <a:avLst/>
            <a:gdLst/>
            <a:ahLst/>
            <a:cxnLst/>
            <a:rect r="r" b="b" t="t" l="l"/>
            <a:pathLst>
              <a:path h="10261076" w="1028700">
                <a:moveTo>
                  <a:pt x="0" y="0"/>
                </a:moveTo>
                <a:lnTo>
                  <a:pt x="1028700" y="0"/>
                </a:lnTo>
                <a:lnTo>
                  <a:pt x="1028700" y="10261076"/>
                </a:lnTo>
                <a:lnTo>
                  <a:pt x="0" y="102610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7876" t="0" r="-697876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99417" y="5846010"/>
            <a:ext cx="3803641" cy="35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Case Study 01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64620" y="3111600"/>
            <a:ext cx="5224188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SUPPORT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64620" y="4050875"/>
            <a:ext cx="9330192" cy="349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58"/>
              </a:lnSpc>
            </a:pPr>
            <a:r>
              <a:rPr lang="en-US" sz="2639">
                <a:solidFill>
                  <a:srgbClr val="EC018C"/>
                </a:solidFill>
                <a:latin typeface="Montserrat"/>
                <a:ea typeface="Montserrat"/>
                <a:cs typeface="Montserrat"/>
                <a:sym typeface="Montserrat"/>
              </a:rPr>
              <a:t>The programme is run by your Students’ Union, and Reps take part in key feedback opportunities such as Student Voice meetings where they can make a real difference across the college.</a:t>
            </a:r>
          </a:p>
          <a:p>
            <a:pPr algn="l">
              <a:lnSpc>
                <a:spcPts val="3958"/>
              </a:lnSpc>
            </a:pPr>
          </a:p>
          <a:p>
            <a:pPr algn="l">
              <a:lnSpc>
                <a:spcPts val="3958"/>
              </a:lnSpc>
            </a:pPr>
            <a:r>
              <a:rPr lang="en-US" sz="2639">
                <a:solidFill>
                  <a:srgbClr val="EC018C"/>
                </a:solidFill>
                <a:latin typeface="Montserrat"/>
                <a:ea typeface="Montserrat"/>
                <a:cs typeface="Montserrat"/>
                <a:sym typeface="Montserrat"/>
              </a:rPr>
              <a:t>Don’t worry, you won’t be doing it alone, the Students’ Union will train and support you every step of the way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82835" y="2355503"/>
            <a:ext cx="4446866" cy="165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EC01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WHO CAN BE A REP?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82835" y="4328724"/>
            <a:ext cx="3958399" cy="3577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100">
                <a:solidFill>
                  <a:srgbClr val="003159"/>
                </a:solidFill>
                <a:latin typeface="Montserrat"/>
                <a:ea typeface="Montserrat"/>
                <a:cs typeface="Montserrat"/>
                <a:sym typeface="Montserrat"/>
              </a:rPr>
              <a:t>There’s no limit to how many Academic Reps a cluster or programme can have. The more students who get involved, the stronger the voice and the more representative the feedback will be — and the best part is, you can all be a Rep!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121259" y="1028700"/>
            <a:ext cx="10138041" cy="4114800"/>
          </a:xfrm>
          <a:custGeom>
            <a:avLst/>
            <a:gdLst/>
            <a:ahLst/>
            <a:cxnLst/>
            <a:rect r="r" b="b" t="t" l="l"/>
            <a:pathLst>
              <a:path h="4114800" w="10138041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3524" r="0" b="-10558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21259" y="5143500"/>
            <a:ext cx="10138041" cy="4114800"/>
          </a:xfrm>
          <a:custGeom>
            <a:avLst/>
            <a:gdLst/>
            <a:ahLst/>
            <a:cxnLst/>
            <a:rect r="r" b="b" t="t" l="l"/>
            <a:pathLst>
              <a:path h="4114800" w="10138041">
                <a:moveTo>
                  <a:pt x="0" y="0"/>
                </a:moveTo>
                <a:lnTo>
                  <a:pt x="10138041" y="0"/>
                </a:lnTo>
                <a:lnTo>
                  <a:pt x="10138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2152" r="0" b="-32152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18196" y="1498768"/>
            <a:ext cx="5952754" cy="3644732"/>
          </a:xfrm>
          <a:custGeom>
            <a:avLst/>
            <a:gdLst/>
            <a:ahLst/>
            <a:cxnLst/>
            <a:rect r="r" b="b" t="t" l="l"/>
            <a:pathLst>
              <a:path h="3644732" w="5952754">
                <a:moveTo>
                  <a:pt x="0" y="0"/>
                </a:moveTo>
                <a:lnTo>
                  <a:pt x="5952754" y="0"/>
                </a:lnTo>
                <a:lnTo>
                  <a:pt x="5952754" y="3644732"/>
                </a:lnTo>
                <a:lnTo>
                  <a:pt x="0" y="3644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441" r="0" b="-444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319233" y="5487063"/>
            <a:ext cx="5651717" cy="3771237"/>
          </a:xfrm>
          <a:custGeom>
            <a:avLst/>
            <a:gdLst/>
            <a:ahLst/>
            <a:cxnLst/>
            <a:rect r="r" b="b" t="t" l="l"/>
            <a:pathLst>
              <a:path h="3771237" w="5651717">
                <a:moveTo>
                  <a:pt x="0" y="0"/>
                </a:moveTo>
                <a:lnTo>
                  <a:pt x="5651717" y="0"/>
                </a:lnTo>
                <a:lnTo>
                  <a:pt x="5651717" y="3771237"/>
                </a:lnTo>
                <a:lnTo>
                  <a:pt x="0" y="377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70085" y="2141634"/>
            <a:ext cx="5935355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70085" y="3170135"/>
            <a:ext cx="8280786" cy="4548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04"/>
              </a:lnSpc>
            </a:pPr>
            <a:r>
              <a:rPr lang="en-US" sz="3003">
                <a:solidFill>
                  <a:srgbClr val="003159"/>
                </a:solidFill>
                <a:latin typeface="Montserrat"/>
                <a:ea typeface="Montserrat"/>
                <a:cs typeface="Montserrat"/>
                <a:sym typeface="Montserrat"/>
              </a:rPr>
              <a:t>Many students choose to become Academic Reps not just to help improve the student experience, but also to boost their own future opportunities. Being a Rep looks great on your CV and job applications, as it shows initiative, proactiveness and responsibility  (qualities employers really value!).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897071" y="2705997"/>
            <a:ext cx="2254419" cy="0"/>
          </a:xfrm>
          <a:prstGeom prst="line">
            <a:avLst/>
          </a:prstGeom>
          <a:ln cap="flat" w="47625">
            <a:solidFill>
              <a:srgbClr val="EC018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0192718" y="-623959"/>
            <a:ext cx="11534965" cy="11534919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06" t="0" r="-24906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1897071" y="1681971"/>
            <a:ext cx="7227822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b="true" sz="4800">
                <a:solidFill>
                  <a:srgbClr val="0031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BENEFITS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06388" y="3186560"/>
            <a:ext cx="7409189" cy="4324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2453" indent="-246226" lvl="1">
              <a:lnSpc>
                <a:spcPts val="3421"/>
              </a:lnSpc>
              <a:buFont typeface="Arial"/>
              <a:buChar char="•"/>
            </a:pPr>
            <a:r>
              <a:rPr lang="en-US" sz="2280">
                <a:solidFill>
                  <a:srgbClr val="003159"/>
                </a:solidFill>
                <a:latin typeface="Montserrat"/>
                <a:ea typeface="Montserrat"/>
                <a:cs typeface="Montserrat"/>
                <a:sym typeface="Montserrat"/>
              </a:rPr>
              <a:t>Play an active role in shaping and improving your course experience.</a:t>
            </a:r>
          </a:p>
          <a:p>
            <a:pPr algn="l" marL="492453" indent="-246226" lvl="1">
              <a:lnSpc>
                <a:spcPts val="3421"/>
              </a:lnSpc>
              <a:buFont typeface="Arial"/>
              <a:buChar char="•"/>
            </a:pPr>
            <a:r>
              <a:rPr lang="en-US" sz="2280">
                <a:solidFill>
                  <a:srgbClr val="003159"/>
                </a:solidFill>
                <a:latin typeface="Montserrat"/>
                <a:ea typeface="Montserrat"/>
                <a:cs typeface="Montserrat"/>
                <a:sym typeface="Montserrat"/>
              </a:rPr>
              <a:t>Gain transferable skills in communication, teamwork, and leadership.</a:t>
            </a:r>
          </a:p>
          <a:p>
            <a:pPr algn="l" marL="492453" indent="-246226" lvl="1">
              <a:lnSpc>
                <a:spcPts val="3421"/>
              </a:lnSpc>
              <a:buFont typeface="Arial"/>
              <a:buChar char="•"/>
            </a:pPr>
            <a:r>
              <a:rPr lang="en-US" sz="2280">
                <a:solidFill>
                  <a:srgbClr val="003159"/>
                </a:solidFill>
                <a:latin typeface="Montserrat"/>
                <a:ea typeface="Montserrat"/>
                <a:cs typeface="Montserrat"/>
                <a:sym typeface="Montserrat"/>
              </a:rPr>
              <a:t>Build confidence through working with staff and contributing to key decisions.</a:t>
            </a:r>
          </a:p>
          <a:p>
            <a:pPr algn="l" marL="492453" indent="-246226" lvl="1">
              <a:lnSpc>
                <a:spcPts val="3421"/>
              </a:lnSpc>
              <a:buFont typeface="Arial"/>
              <a:buChar char="•"/>
            </a:pPr>
            <a:r>
              <a:rPr lang="en-US" sz="2280">
                <a:solidFill>
                  <a:srgbClr val="003159"/>
                </a:solidFill>
                <a:latin typeface="Montserrat"/>
                <a:ea typeface="Montserrat"/>
                <a:cs typeface="Montserrat"/>
                <a:sym typeface="Montserrat"/>
              </a:rPr>
              <a:t>Boost your employability with valuable experiences to showcase on your CV and in interviews.</a:t>
            </a:r>
          </a:p>
          <a:p>
            <a:pPr algn="l">
              <a:lnSpc>
                <a:spcPts val="3421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697" y="793573"/>
            <a:ext cx="16458607" cy="8699854"/>
            <a:chOff x="0" y="0"/>
            <a:chExt cx="8277467" cy="43753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277467" cy="4375386"/>
            </a:xfrm>
            <a:custGeom>
              <a:avLst/>
              <a:gdLst/>
              <a:ahLst/>
              <a:cxnLst/>
              <a:rect r="r" b="b" t="t" l="l"/>
              <a:pathLst>
                <a:path h="4375386" w="8277467">
                  <a:moveTo>
                    <a:pt x="0" y="0"/>
                  </a:moveTo>
                  <a:lnTo>
                    <a:pt x="0" y="4375386"/>
                  </a:lnTo>
                  <a:lnTo>
                    <a:pt x="8277467" y="4375386"/>
                  </a:lnTo>
                  <a:lnTo>
                    <a:pt x="8277467" y="0"/>
                  </a:lnTo>
                  <a:lnTo>
                    <a:pt x="0" y="0"/>
                  </a:lnTo>
                  <a:close/>
                  <a:moveTo>
                    <a:pt x="8216507" y="4314426"/>
                  </a:moveTo>
                  <a:lnTo>
                    <a:pt x="59690" y="4314426"/>
                  </a:lnTo>
                  <a:lnTo>
                    <a:pt x="59690" y="59690"/>
                  </a:lnTo>
                  <a:lnTo>
                    <a:pt x="8216507" y="59690"/>
                  </a:lnTo>
                  <a:lnTo>
                    <a:pt x="8216507" y="431442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3859684" y="-391894"/>
            <a:ext cx="10411065" cy="11070787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5" id="5"/>
          <p:cNvGrpSpPr/>
          <p:nvPr/>
        </p:nvGrpSpPr>
        <p:grpSpPr>
          <a:xfrm rot="0">
            <a:off x="5238576" y="3610169"/>
            <a:ext cx="7810847" cy="3066661"/>
            <a:chOff x="0" y="0"/>
            <a:chExt cx="10414463" cy="4088882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47625"/>
              <a:ext cx="10414463" cy="30954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650"/>
                </a:lnSpc>
              </a:pPr>
              <a:r>
                <a:rPr lang="en-US" sz="3510">
                  <a:solidFill>
                    <a:srgbClr val="0031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“Being a Rep through Birkbeck SU has given me the chance to really make a difference, I feel like my voice matters, and I’ve helped improve things for my classmates.”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3579612"/>
              <a:ext cx="10414463" cy="5092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b="true" sz="2399">
                  <a:solidFill>
                    <a:srgbClr val="00315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-PREVIOUS ACADEMIC REP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DAGzUJrt9mA</dc:identifier>
  <dcterms:modified xsi:type="dcterms:W3CDTF">2011-08-01T06:04:30Z</dcterms:modified>
  <cp:revision>1</cp:revision>
  <dc:title>Academic Rep Slides for Staff</dc:title>
</cp:coreProperties>
</file>